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120">
          <p15:clr>
            <a:srgbClr val="A4A3A4"/>
          </p15:clr>
        </p15:guide>
        <p15:guide id="4" pos="7560">
          <p15:clr>
            <a:srgbClr val="A4A3A4"/>
          </p15:clr>
        </p15:guide>
        <p15:guide id="5" orient="horz" pos="3456">
          <p15:clr>
            <a:srgbClr val="A4A3A4"/>
          </p15:clr>
        </p15:guide>
        <p15:guide id="6" orient="horz" pos="259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orient="horz" pos="3888">
          <p15:clr>
            <a:srgbClr val="A4A3A4"/>
          </p15:clr>
        </p15:guide>
        <p15:guide id="10" orient="horz" pos="3024">
          <p15:clr>
            <a:srgbClr val="A4A3A4"/>
          </p15:clr>
        </p15:guide>
        <p15:guide id="11" orient="horz" pos="2160">
          <p15:clr>
            <a:srgbClr val="A4A3A4"/>
          </p15:clr>
        </p15:guide>
        <p15:guide id="12" orient="horz" pos="1296">
          <p15:clr>
            <a:srgbClr val="A4A3A4"/>
          </p15:clr>
        </p15:guide>
        <p15:guide id="13" orient="horz" pos="432">
          <p15:clr>
            <a:srgbClr val="A4A3A4"/>
          </p15:clr>
        </p15:guide>
        <p15:guide id="14">
          <p15:clr>
            <a:srgbClr val="A4A3A4"/>
          </p15:clr>
        </p15:guide>
        <p15:guide id="15" pos="7680">
          <p15:clr>
            <a:srgbClr val="A4A3A4"/>
          </p15:clr>
        </p15:guide>
        <p15:guide id="16" pos="1920">
          <p15:clr>
            <a:srgbClr val="A4A3A4"/>
          </p15:clr>
        </p15:guide>
        <p15:guide id="17" pos="3840">
          <p15:clr>
            <a:srgbClr val="A4A3A4"/>
          </p15:clr>
        </p15:guide>
        <p15:guide id="18" pos="5760">
          <p15:clr>
            <a:srgbClr val="A4A3A4"/>
          </p15:clr>
        </p15:guide>
        <p15:guide id="19" pos="960">
          <p15:clr>
            <a:srgbClr val="A4A3A4"/>
          </p15:clr>
        </p15:guide>
        <p15:guide id="20" pos="2880">
          <p15:clr>
            <a:srgbClr val="A4A3A4"/>
          </p15:clr>
        </p15:guide>
        <p15:guide id="21" pos="4800">
          <p15:clr>
            <a:srgbClr val="A4A3A4"/>
          </p15:clr>
        </p15:guide>
        <p15:guide id="22" pos="6720">
          <p15:clr>
            <a:srgbClr val="A4A3A4"/>
          </p15:clr>
        </p15:guide>
        <p15:guide id="23" pos="1440">
          <p15:clr>
            <a:srgbClr val="A4A3A4"/>
          </p15:clr>
        </p15:guide>
        <p15:guide id="24" pos="480">
          <p15:clr>
            <a:srgbClr val="A4A3A4"/>
          </p15:clr>
        </p15:guide>
        <p15:guide id="25" pos="2400">
          <p15:clr>
            <a:srgbClr val="A4A3A4"/>
          </p15:clr>
        </p15:guide>
        <p15:guide id="26" pos="3360">
          <p15:clr>
            <a:srgbClr val="A4A3A4"/>
          </p15:clr>
        </p15:guide>
        <p15:guide id="27" pos="4320">
          <p15:clr>
            <a:srgbClr val="A4A3A4"/>
          </p15:clr>
        </p15:guide>
        <p15:guide id="28" pos="5280">
          <p15:clr>
            <a:srgbClr val="A4A3A4"/>
          </p15:clr>
        </p15:guide>
        <p15:guide id="29" pos="6240">
          <p15:clr>
            <a:srgbClr val="A4A3A4"/>
          </p15:clr>
        </p15:guide>
        <p15:guide id="30" pos="7200">
          <p15:clr>
            <a:srgbClr val="A4A3A4"/>
          </p15:clr>
        </p15:guide>
        <p15:guide id="31" orient="horz" pos="4224">
          <p15:clr>
            <a:srgbClr val="A4A3A4"/>
          </p15:clr>
        </p15:guide>
        <p15:guide id="32" orient="horz" pos="96">
          <p15:clr>
            <a:srgbClr val="A4A3A4"/>
          </p15:clr>
        </p15:guide>
        <p15:guide id="33" orient="horz" pos="41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27F8EF-DE0A-4684-A3E7-4A0789DA79AA}">
  <a:tblStyle styleId="{F827F8EF-DE0A-4684-A3E7-4A0789DA79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4320" orient="horz"/>
        <p:guide pos="120"/>
        <p:guide pos="7560"/>
        <p:guide pos="3456" orient="horz"/>
        <p:guide pos="2592" orient="horz"/>
        <p:guide pos="1728" orient="horz"/>
        <p:guide pos="864" orient="horz"/>
        <p:guide pos="3888" orient="horz"/>
        <p:guide pos="3024" orient="horz"/>
        <p:guide pos="2160" orient="horz"/>
        <p:guide pos="1296" orient="horz"/>
        <p:guide pos="432" orient="horz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pos="4224" orient="horz"/>
        <p:guide pos="96" orient="horz"/>
        <p:guide pos="41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96ccc76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096ccc76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096ccc76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96ccc76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096ccc76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096ccc761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2f310a2c0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2f310a2c0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2f310a2c0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2f310a2c0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2f310a2c0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52f310a2c0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1d308a4b0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1d308a4b0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1d308a4b0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303d1050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303d1050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5303d1050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1d308a4b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1d308a4b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1d308a4b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1d308a4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1d308a4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1d308a4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303d1050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303d1050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5303d10503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303d105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303d105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5303d10503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7d3178a1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37d3178a1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303d1050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303d1050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5303d10503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03d1050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303d1050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303d1050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303d10503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303d10503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5303d10503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303d1050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303d1050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5303d1050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f310a2c0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2f310a2c0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2f310a2c0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2f310a2c0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2f310a2c0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52f310a2c0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2f310a2c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2f310a2c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52f310a2c0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2f310a2c0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52f310a2c0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ab3061d2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3ab3061d2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f310a2c0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2f310a2c0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2f310a2c0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096ccc7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5096ccc7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bcaf687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3bcaf687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53bcaf687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3bcaf687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3bcaf687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53bcaf687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2f310a2c0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52f310a2c0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1019bf11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41019bf11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GA">
  <p:cSld name="About UG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b="0" i="0" sz="1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590" y="1278376"/>
            <a:ext cx="1739436" cy="139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1">
  <p:cSld name="SECTION TITLE Option 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1439862" y="2587664"/>
            <a:ext cx="9312275" cy="84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2" type="body"/>
          </p:nvPr>
        </p:nvSpPr>
        <p:spPr>
          <a:xfrm>
            <a:off x="1439863" y="3429000"/>
            <a:ext cx="9312275" cy="437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2">
  <p:cSld name="SECTION TITLE Op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2"/>
          <p:cNvGrpSpPr/>
          <p:nvPr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110" name="Google Shape;110;p12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12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12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669925" y="2925264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670233" y="1552920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2"/>
          <p:cNvSpPr/>
          <p:nvPr>
            <p:ph idx="3" type="pic"/>
          </p:nvPr>
        </p:nvSpPr>
        <p:spPr>
          <a:xfrm>
            <a:off x="4572000" y="0"/>
            <a:ext cx="7620000" cy="68659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Option 3">
  <p:cSld name="SECTION TITLE Option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3"/>
          <p:cNvCxnSpPr/>
          <p:nvPr/>
        </p:nvCxnSpPr>
        <p:spPr>
          <a:xfrm>
            <a:off x="85468" y="5486400"/>
            <a:ext cx="0" cy="12905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12106532" y="5486400"/>
            <a:ext cx="0" cy="12905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13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3"/>
          <p:cNvSpPr txBox="1"/>
          <p:nvPr>
            <p:ph idx="1" type="body"/>
          </p:nvPr>
        </p:nvSpPr>
        <p:spPr>
          <a:xfrm>
            <a:off x="670232" y="561365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2" type="body"/>
          </p:nvPr>
        </p:nvSpPr>
        <p:spPr>
          <a:xfrm>
            <a:off x="670230" y="623943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3"/>
          <p:cNvSpPr/>
          <p:nvPr>
            <p:ph idx="3" type="pic"/>
          </p:nvPr>
        </p:nvSpPr>
        <p:spPr>
          <a:xfrm>
            <a:off x="0" y="0"/>
            <a:ext cx="121920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931863" y="2226876"/>
            <a:ext cx="10328275" cy="908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2" type="body"/>
          </p:nvPr>
        </p:nvSpPr>
        <p:spPr>
          <a:xfrm>
            <a:off x="922338" y="3280295"/>
            <a:ext cx="10334625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1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1">
  <p:cSld name="TITLE Option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68826" y="-58123"/>
            <a:ext cx="12329652" cy="6974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13276"/>
            <a:ext cx="2607471" cy="378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867" y="5779008"/>
            <a:ext cx="2410647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201738" y="2009415"/>
            <a:ext cx="9788525" cy="1228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b="1" i="0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1201738" y="4278498"/>
            <a:ext cx="9788525" cy="439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1201738" y="3238069"/>
            <a:ext cx="9788525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2">
  <p:cSld name="TITLE Option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78658" y="-58123"/>
            <a:ext cx="4650658" cy="6974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31" name="Google Shape;31;p4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30496"/>
            <a:ext cx="2053177" cy="298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610" y="5948874"/>
            <a:ext cx="2108921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7609" y="4392510"/>
            <a:ext cx="3328988" cy="717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/>
          <p:nvPr>
            <p:ph idx="2" type="pic"/>
          </p:nvPr>
        </p:nvSpPr>
        <p:spPr>
          <a:xfrm>
            <a:off x="4568825" y="0"/>
            <a:ext cx="7623175" cy="6865938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677609" y="3009788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677917" y="1637444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>
  <p:cSld name="TITLE Option 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-58993" y="4800600"/>
            <a:ext cx="12309987" cy="21999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01701"/>
            <a:ext cx="676195" cy="7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0478" y="5948874"/>
            <a:ext cx="2108921" cy="7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5"/>
          <p:cNvCxnSpPr/>
          <p:nvPr/>
        </p:nvCxnSpPr>
        <p:spPr>
          <a:xfrm>
            <a:off x="85468" y="4800600"/>
            <a:ext cx="0" cy="19763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5"/>
          <p:cNvCxnSpPr/>
          <p:nvPr/>
        </p:nvCxnSpPr>
        <p:spPr>
          <a:xfrm>
            <a:off x="12106532" y="4800600"/>
            <a:ext cx="0" cy="197632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" name="Google Shape;46;p5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670230" y="6186421"/>
            <a:ext cx="8683625" cy="3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"/>
          <p:cNvSpPr/>
          <p:nvPr>
            <p:ph idx="2" type="pic"/>
          </p:nvPr>
        </p:nvSpPr>
        <p:spPr>
          <a:xfrm>
            <a:off x="0" y="551"/>
            <a:ext cx="12192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5"/>
          <p:cNvSpPr txBox="1"/>
          <p:nvPr>
            <p:ph idx="3" type="body"/>
          </p:nvPr>
        </p:nvSpPr>
        <p:spPr>
          <a:xfrm>
            <a:off x="670232" y="496731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body"/>
          </p:nvPr>
        </p:nvSpPr>
        <p:spPr>
          <a:xfrm>
            <a:off x="670230" y="559309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idx="1" type="body"/>
          </p:nvPr>
        </p:nvSpPr>
        <p:spPr>
          <a:xfrm>
            <a:off x="675635" y="545315"/>
            <a:ext cx="10819679" cy="75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"/>
          <p:cNvSpPr/>
          <p:nvPr>
            <p:ph idx="2" type="media"/>
          </p:nvPr>
        </p:nvSpPr>
        <p:spPr>
          <a:xfrm>
            <a:off x="2438400" y="1521741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idx="3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664909" y="1346286"/>
            <a:ext cx="10910887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sz="2000"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">
  <p:cSld name="CONTENT Option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idx="1" type="body"/>
          </p:nvPr>
        </p:nvSpPr>
        <p:spPr>
          <a:xfrm>
            <a:off x="672847" y="545394"/>
            <a:ext cx="10910887" cy="67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>
            <p:ph idx="3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2">
  <p:cSld name="CONTENT Option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>
            <p:ph idx="1" type="body"/>
          </p:nvPr>
        </p:nvSpPr>
        <p:spPr>
          <a:xfrm>
            <a:off x="6728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2" type="body"/>
          </p:nvPr>
        </p:nvSpPr>
        <p:spPr>
          <a:xfrm>
            <a:off x="6731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3" type="body"/>
          </p:nvPr>
        </p:nvSpPr>
        <p:spPr>
          <a:xfrm>
            <a:off x="63804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4" type="body"/>
          </p:nvPr>
        </p:nvSpPr>
        <p:spPr>
          <a:xfrm>
            <a:off x="63807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0" sz="32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 txBox="1"/>
          <p:nvPr>
            <p:ph idx="5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">
  <p:cSld name="CONTENT Option 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829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2" type="body"/>
          </p:nvPr>
        </p:nvSpPr>
        <p:spPr>
          <a:xfrm>
            <a:off x="448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cap="flat" cmpd="sng" w="9525">
            <a:solidFill>
              <a:srgbClr val="BA0C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3" type="body"/>
          </p:nvPr>
        </p:nvSpPr>
        <p:spPr>
          <a:xfrm>
            <a:off x="672848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4" type="body"/>
          </p:nvPr>
        </p:nvSpPr>
        <p:spPr>
          <a:xfrm>
            <a:off x="675635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5" type="body"/>
          </p:nvPr>
        </p:nvSpPr>
        <p:spPr>
          <a:xfrm>
            <a:off x="448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6" type="body"/>
          </p:nvPr>
        </p:nvSpPr>
        <p:spPr>
          <a:xfrm>
            <a:off x="829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11394098" y="6282076"/>
            <a:ext cx="562541" cy="369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 txBox="1"/>
          <p:nvPr>
            <p:ph idx="7" type="body"/>
          </p:nvPr>
        </p:nvSpPr>
        <p:spPr>
          <a:xfrm>
            <a:off x="686241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UGA-DeepLearning/RDNetTin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1201738" y="2009415"/>
            <a:ext cx="9788525" cy="1228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Clr>
                <a:schemeClr val="dk1"/>
              </a:buClr>
              <a:buSzPct val="26506"/>
              <a:buFont typeface="Arial"/>
              <a:buNone/>
            </a:pPr>
            <a:r>
              <a:rPr lang="en-US" sz="4150"/>
              <a:t>Reloaded DenseNet (RDNet) for CIFAR10 with Quantization and </a:t>
            </a:r>
            <a:r>
              <a:rPr lang="en-US" sz="4150"/>
              <a:t>Adversarial</a:t>
            </a:r>
            <a:r>
              <a:rPr lang="en-US" sz="4150"/>
              <a:t> Attack considerations</a:t>
            </a:r>
            <a:endParaRPr/>
          </a:p>
        </p:txBody>
      </p:sp>
      <p:sp>
        <p:nvSpPr>
          <p:cNvPr id="135" name="Google Shape;135;p15"/>
          <p:cNvSpPr txBox="1"/>
          <p:nvPr>
            <p:ph idx="2" type="body"/>
          </p:nvPr>
        </p:nvSpPr>
        <p:spPr>
          <a:xfrm>
            <a:off x="1201738" y="4278498"/>
            <a:ext cx="9788525" cy="439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Alex Darwiche, Cameron Halaby, Aditya Bhargava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Quantization Challenges (Dynamic)</a:t>
            </a:r>
            <a:endParaRPr/>
          </a:p>
        </p:txBody>
      </p:sp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then tried to use Batch Normalization instead of the common Layer Normalization used within the RDNet architecture.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However, the removal of the Layer Norms quickly degraded the </a:t>
            </a:r>
            <a:r>
              <a:rPr lang="en-US"/>
              <a:t>accuracy</a:t>
            </a:r>
            <a:r>
              <a:rPr lang="en-US"/>
              <a:t> of our pretrained RDNet to </a:t>
            </a:r>
            <a:r>
              <a:rPr lang="en-US"/>
              <a:t>roughly 10%. </a:t>
            </a:r>
            <a:endParaRPr/>
          </a:p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189" y="3707313"/>
            <a:ext cx="3661983" cy="21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 rot="10799509">
            <a:off x="6041933" y="2743342"/>
            <a:ext cx="2098500" cy="1011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Onnx-Runtime Quantization</a:t>
            </a:r>
            <a:endParaRPr/>
          </a:p>
        </p:txBody>
      </p:sp>
      <p:sp>
        <p:nvSpPr>
          <p:cNvPr id="211" name="Google Shape;211;p25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Onnx is a cross-platform machine-learning accelerator. This can dramatically improve inference times by applying graph optimizations and transforms.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/>
              <a:t>General Onnx Workflow: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Export the model to Onnx.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Onnx assumes this computation graph is static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Onnx will optimize the computation graph for inference</a:t>
            </a:r>
            <a:endParaRPr sz="1900"/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900"/>
              <a:t>Performs Fusions on Computation Graph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Apply Quantization (QDQ INT8)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Execute Inference</a:t>
            </a:r>
            <a:endParaRPr sz="2500"/>
          </a:p>
        </p:txBody>
      </p:sp>
      <p:sp>
        <p:nvSpPr>
          <p:cNvPr id="212" name="Google Shape;212;p25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25" y="4684775"/>
            <a:ext cx="46958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Quantization Results (Static)</a:t>
            </a:r>
            <a:endParaRPr/>
          </a:p>
        </p:txBody>
      </p:sp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were able to reduce model size by roughly 75%, while </a:t>
            </a:r>
            <a:r>
              <a:rPr lang="en-US"/>
              <a:t>still</a:t>
            </a:r>
            <a:r>
              <a:rPr lang="en-US"/>
              <a:t> maintain nearly 92% classification accuracy on the CIFAR10 test dataset.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Reducing the size of RDNet will allow the model to be used on smaller devices.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Inference speed does see a 200% slowdown </a:t>
            </a:r>
            <a:r>
              <a:rPr b="1" lang="en-US"/>
              <a:t>(Tested on Google Colab CPU)</a:t>
            </a:r>
            <a:endParaRPr b="1"/>
          </a:p>
        </p:txBody>
      </p:sp>
      <p:sp>
        <p:nvSpPr>
          <p:cNvPr id="221" name="Google Shape;221;p26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" name="Google Shape;222;p26"/>
          <p:cNvGraphicFramePr/>
          <p:nvPr/>
        </p:nvGraphicFramePr>
        <p:xfrm>
          <a:off x="952500" y="342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{F827F8EF-DE0A-4684-A3E7-4A0789DA79AA}</a:tableStyleId>
              </a:tblPr>
              <a:tblGrid>
                <a:gridCol w="1860000"/>
                <a:gridCol w="1927225"/>
                <a:gridCol w="4070375"/>
                <a:gridCol w="2429400"/>
              </a:tblGrid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Average Inference Speed (ms)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Model Size (MB)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FP32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93.86%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70.32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87.19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INT8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91.93%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133.18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24.56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FLOPS/Parameters</a:t>
            </a:r>
            <a:endParaRPr/>
          </a:p>
        </p:txBody>
      </p:sp>
      <p:sp>
        <p:nvSpPr>
          <p:cNvPr id="229" name="Google Shape;229;p27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For the MACs/FLOPs in the original FP32 model, we used the THOP package, similar to our project in class.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 </a:t>
            </a:r>
            <a:r>
              <a:rPr lang="en-US"/>
              <a:t>calculate MACs/FLOPs in our Onnx Quantized model, we use the onnx_opcounter package from (https://github.com/gmalivenko/onnx-opcounter).</a:t>
            </a:r>
            <a:endParaRPr/>
          </a:p>
        </p:txBody>
      </p:sp>
      <p:sp>
        <p:nvSpPr>
          <p:cNvPr id="230" name="Google Shape;230;p27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1" name="Google Shape;231;p27"/>
          <p:cNvGraphicFramePr/>
          <p:nvPr/>
        </p:nvGraphicFramePr>
        <p:xfrm>
          <a:off x="952500" y="342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{F827F8EF-DE0A-4684-A3E7-4A0789DA79AA}</a:tableStyleId>
              </a:tblPr>
              <a:tblGrid>
                <a:gridCol w="1860000"/>
                <a:gridCol w="1927225"/>
                <a:gridCol w="4070375"/>
                <a:gridCol w="2429400"/>
              </a:tblGrid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Params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MACs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</a:rPr>
                        <a:t>FLOPs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FP32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22.8M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5B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10B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INT8 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22.8M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5.3B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10.6B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 title="perturbation_dist_L2DeepFoolAt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288" y="3350139"/>
            <a:ext cx="3566275" cy="267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 title="perturbation_dist_LinfFastGradientAtt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99" y="3574620"/>
            <a:ext cx="3463424" cy="259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 title="perturbation_dist_LinfProjectedGradientDescentAtt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913" y="3612200"/>
            <a:ext cx="3354173" cy="25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 title="perturbation_dist_L2ProjectedGradientDescentAtt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3074" y="421351"/>
            <a:ext cx="3741701" cy="28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570547" y="4229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Adversarial Attacks</a:t>
            </a:r>
            <a:endParaRPr/>
          </a:p>
        </p:txBody>
      </p:sp>
      <p:sp>
        <p:nvSpPr>
          <p:cNvPr id="243" name="Google Shape;243;p28"/>
          <p:cNvSpPr txBox="1"/>
          <p:nvPr>
            <p:ph idx="2" type="body"/>
          </p:nvPr>
        </p:nvSpPr>
        <p:spPr>
          <a:xfrm>
            <a:off x="640500" y="1084200"/>
            <a:ext cx="6217500" cy="234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 test robustness, we applied the following 4 attacks on images </a:t>
            </a:r>
            <a:r>
              <a:rPr lang="en-US"/>
              <a:t>that RDNet was attempting to classify: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/>
              <a:t>L2PGD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LinfPGD</a:t>
            </a:r>
            <a:endParaRPr sz="20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/>
              <a:t>DeepFool</a:t>
            </a:r>
            <a:endParaRPr sz="20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/>
              <a:t>FGSM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Adversarial Attack Results</a:t>
            </a:r>
            <a:endParaRPr/>
          </a:p>
        </p:txBody>
      </p:sp>
      <p:sp>
        <p:nvSpPr>
          <p:cNvPr id="250" name="Google Shape;250;p29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1" name="Google Shape;251;p29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{F827F8EF-DE0A-4684-A3E7-4A0789DA79AA}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Attack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Attack Success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FGSM (Fast Gradient Sign Method)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87.50%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LinfPGD (L Infinity Projected Gradient Descent)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100.00%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Deep Fool (L2 Deep Fool)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56.25%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L2PGD (L2 Projected Gradient Descent)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56.25%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0" title="L2ProjectedGradientDescentAttack_attack_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15" y="732398"/>
            <a:ext cx="6516511" cy="222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 title="LinfFastGradientAttack_attack_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201" y="3535914"/>
            <a:ext cx="6516511" cy="22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5475609" y="3117493"/>
            <a:ext cx="94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FGSM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4407912" y="267900"/>
            <a:ext cx="327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L2 Projected Gradient Descent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1" title="L2DeepFoolAttack_attack_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925" y="893756"/>
            <a:ext cx="6451077" cy="212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 title="LinfProjectedGradientDescentAttack_attack_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925" y="3571587"/>
            <a:ext cx="6451067" cy="21299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4469073" y="3171931"/>
            <a:ext cx="29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Linf Projected Gradient Descent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5000310" y="450075"/>
            <a:ext cx="193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Deep Fool Attack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2" title="LinfFastGradientAttack_attack_image_with_int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213"/>
            <a:ext cx="11887201" cy="564758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3009900" y="152400"/>
            <a:ext cx="61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FGSM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/>
        </p:nvSpPr>
        <p:spPr>
          <a:xfrm>
            <a:off x="3009900" y="152400"/>
            <a:ext cx="61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LinfPGD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7" name="Google Shape;287;p33" title="LinfProjectedGradientDescentAttack_attack_image_with_int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5" y="722350"/>
            <a:ext cx="11441050" cy="541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idx="3" type="body"/>
          </p:nvPr>
        </p:nvSpPr>
        <p:spPr>
          <a:xfrm>
            <a:off x="4756650" y="1113000"/>
            <a:ext cx="72507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Introduction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Transfer Learning to CIFAR10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Quantization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Adversarial Attacks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Conclusion and Future Directions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/>
          <p:nvPr>
            <p:ph idx="4" type="body"/>
          </p:nvPr>
        </p:nvSpPr>
        <p:spPr>
          <a:xfrm>
            <a:off x="1238250" y="2701225"/>
            <a:ext cx="2095500" cy="8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4" title="L2ProjectedGradientDescentAttack_attack_image_with_int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1012"/>
            <a:ext cx="11887201" cy="563597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3009900" y="152400"/>
            <a:ext cx="61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L2PGD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5" title="L2DeepFoolAttack_attack_image_with_int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1012"/>
            <a:ext cx="11887201" cy="563597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3009900" y="152400"/>
            <a:ext cx="61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L2DeepFool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Blurring Test</a:t>
            </a:r>
            <a:endParaRPr/>
          </a:p>
        </p:txBody>
      </p:sp>
      <p:sp>
        <p:nvSpPr>
          <p:cNvPr id="310" name="Google Shape;310;p36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6" title="example.PNG"/>
          <p:cNvPicPr preferRelativeResize="0"/>
          <p:nvPr/>
        </p:nvPicPr>
        <p:blipFill rotWithShape="1">
          <a:blip r:embed="rId3">
            <a:alphaModFix/>
          </a:blip>
          <a:srcRect b="23967" l="0" r="0" t="22556"/>
          <a:stretch/>
        </p:blipFill>
        <p:spPr>
          <a:xfrm>
            <a:off x="2226475" y="2264073"/>
            <a:ext cx="8168874" cy="39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idx="2" type="body"/>
          </p:nvPr>
        </p:nvSpPr>
        <p:spPr>
          <a:xfrm>
            <a:off x="640500" y="1236600"/>
            <a:ext cx="10848900" cy="234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mitigate adversarial attack effectiveness, we experimented with adding </a:t>
            </a:r>
            <a:r>
              <a:rPr lang="en-US"/>
              <a:t>gaussian</a:t>
            </a:r>
            <a:r>
              <a:rPr lang="en-US"/>
              <a:t> blurring as a preprocessing step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Robustness of robustness measures</a:t>
            </a:r>
            <a:endParaRPr/>
          </a:p>
        </p:txBody>
      </p:sp>
      <p:sp>
        <p:nvSpPr>
          <p:cNvPr id="319" name="Google Shape;319;p37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7"/>
          <p:cNvGrpSpPr/>
          <p:nvPr/>
        </p:nvGrpSpPr>
        <p:grpSpPr>
          <a:xfrm>
            <a:off x="7978150" y="3498200"/>
            <a:ext cx="5379700" cy="2604808"/>
            <a:chOff x="6862400" y="956100"/>
            <a:chExt cx="5379700" cy="2604808"/>
          </a:xfrm>
        </p:grpSpPr>
        <p:pic>
          <p:nvPicPr>
            <p:cNvPr id="321" name="Google Shape;321;p37" title="deepfool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62400" y="1223397"/>
              <a:ext cx="4076700" cy="2337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7"/>
            <p:cNvSpPr txBox="1"/>
            <p:nvPr/>
          </p:nvSpPr>
          <p:spPr>
            <a:xfrm>
              <a:off x="9906000" y="956100"/>
              <a:ext cx="233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DeepFool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323" name="Google Shape;323;p37"/>
          <p:cNvGrpSpPr/>
          <p:nvPr/>
        </p:nvGrpSpPr>
        <p:grpSpPr>
          <a:xfrm>
            <a:off x="8108787" y="1029600"/>
            <a:ext cx="5118425" cy="2468600"/>
            <a:chOff x="1383625" y="1065625"/>
            <a:chExt cx="5118425" cy="2468600"/>
          </a:xfrm>
        </p:grpSpPr>
        <p:pic>
          <p:nvPicPr>
            <p:cNvPr id="324" name="Google Shape;324;p37" title="l2pg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3625" y="1313750"/>
              <a:ext cx="3750876" cy="222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7"/>
            <p:cNvSpPr txBox="1"/>
            <p:nvPr/>
          </p:nvSpPr>
          <p:spPr>
            <a:xfrm>
              <a:off x="4165950" y="1065625"/>
              <a:ext cx="233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L2PGD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326" name="Google Shape;326;p37"/>
          <p:cNvGrpSpPr/>
          <p:nvPr/>
        </p:nvGrpSpPr>
        <p:grpSpPr>
          <a:xfrm>
            <a:off x="4165950" y="3559463"/>
            <a:ext cx="5326600" cy="2495916"/>
            <a:chOff x="6985700" y="3528375"/>
            <a:chExt cx="5326600" cy="2495916"/>
          </a:xfrm>
        </p:grpSpPr>
        <p:pic>
          <p:nvPicPr>
            <p:cNvPr id="327" name="Google Shape;327;p37" title="linfpgd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5700" y="3757298"/>
              <a:ext cx="3830102" cy="2266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7"/>
            <p:cNvSpPr txBox="1"/>
            <p:nvPr/>
          </p:nvSpPr>
          <p:spPr>
            <a:xfrm>
              <a:off x="9976200" y="3528375"/>
              <a:ext cx="233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LinfPGD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329" name="Google Shape;329;p37"/>
          <p:cNvGrpSpPr/>
          <p:nvPr/>
        </p:nvGrpSpPr>
        <p:grpSpPr>
          <a:xfrm>
            <a:off x="238250" y="3569075"/>
            <a:ext cx="5320825" cy="2463059"/>
            <a:chOff x="1427700" y="3514725"/>
            <a:chExt cx="5320825" cy="2463059"/>
          </a:xfrm>
        </p:grpSpPr>
        <p:pic>
          <p:nvPicPr>
            <p:cNvPr id="330" name="Google Shape;330;p37" title="fgsm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27700" y="3757300"/>
              <a:ext cx="3830100" cy="22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4412425" y="3514725"/>
              <a:ext cx="233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FGSM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332" name="Google Shape;332;p37"/>
          <p:cNvSpPr txBox="1"/>
          <p:nvPr>
            <p:ph idx="2" type="body"/>
          </p:nvPr>
        </p:nvSpPr>
        <p:spPr>
          <a:xfrm>
            <a:off x="640500" y="1236600"/>
            <a:ext cx="6217500" cy="234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 test ‘robustness’ of attacks before and after gaussian blurring, we </a:t>
            </a:r>
            <a:r>
              <a:rPr lang="en-US"/>
              <a:t>inferenced over several random batches of attacked images before and after blurring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These graphs are emblematic of the trends of each of these attacks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Tying it all together</a:t>
            </a:r>
            <a:endParaRPr/>
          </a:p>
        </p:txBody>
      </p:sp>
      <p:sp>
        <p:nvSpPr>
          <p:cNvPr id="339" name="Google Shape;339;p38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>
            <p:ph idx="2" type="body"/>
          </p:nvPr>
        </p:nvSpPr>
        <p:spPr>
          <a:xfrm>
            <a:off x="640500" y="1236600"/>
            <a:ext cx="10789500" cy="451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This project consisted of 2 </a:t>
            </a:r>
            <a:r>
              <a:rPr b="1" lang="en-US" sz="2400"/>
              <a:t>separate</a:t>
            </a:r>
            <a:r>
              <a:rPr b="1" lang="en-US" sz="2400"/>
              <a:t> optimizations attempts</a:t>
            </a:r>
            <a:endParaRPr b="1"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Quantization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Robustness to </a:t>
            </a:r>
            <a:r>
              <a:rPr lang="en-US"/>
              <a:t>Adversarial</a:t>
            </a:r>
            <a:r>
              <a:rPr lang="en-US"/>
              <a:t> attacks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Next Steps:</a:t>
            </a:r>
            <a:endParaRPr b="1"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Combine these efforts</a:t>
            </a:r>
            <a:endParaRPr/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First, test the robustness of the quantized model to these adversarial attacks</a:t>
            </a:r>
            <a:endParaRPr sz="2400"/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Second, apply robustness preprocessing/augmentation to the quantized model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+ Further Directions</a:t>
            </a:r>
            <a:endParaRPr/>
          </a:p>
        </p:txBody>
      </p:sp>
      <p:sp>
        <p:nvSpPr>
          <p:cNvPr id="347" name="Google Shape;347;p39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u="sng"/>
              <a:t>Conclusions</a:t>
            </a:r>
            <a:endParaRPr b="1" u="sng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Achieved 93.86% accuracy when transfer learning the RDNetTiny ImageNet-1k model to CIFAR10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We were able to quantize the RDNetTiny implementation (reduced model size by 75%), while still maintaining nearly 92% 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Robust </a:t>
            </a:r>
            <a:r>
              <a:rPr lang="en-US" sz="2000"/>
              <a:t>Adversarial</a:t>
            </a:r>
            <a:r>
              <a:rPr lang="en-US" sz="2000"/>
              <a:t> Attack testing shows RDNetTiny is sensitive to these attacks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Gaussian Blur might be an effective mitigative measure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u="sng"/>
              <a:t>Further Directions</a:t>
            </a:r>
            <a:endParaRPr b="1" u="sng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Try different types of quantization to include INT4 and Dynamic INT8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Retrain RDNetTiny for CIFAR10 with “attacked/</a:t>
            </a:r>
            <a:r>
              <a:rPr lang="en-US" sz="2000"/>
              <a:t>perturbed</a:t>
            </a:r>
            <a:r>
              <a:rPr lang="en-US" sz="2000"/>
              <a:t>” images</a:t>
            </a:r>
            <a:endParaRPr sz="2000"/>
          </a:p>
        </p:txBody>
      </p:sp>
      <p:sp>
        <p:nvSpPr>
          <p:cNvPr id="348" name="Google Shape;348;p39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Repository</a:t>
            </a:r>
            <a:endParaRPr/>
          </a:p>
        </p:txBody>
      </p:sp>
      <p:sp>
        <p:nvSpPr>
          <p:cNvPr id="355" name="Google Shape;355;p40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https://github.com/UGA-DeepLearning/RDNetTiny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All work completed in Jupyter notebooks for ease of recreation.</a:t>
            </a:r>
            <a:endParaRPr/>
          </a:p>
        </p:txBody>
      </p:sp>
      <p:sp>
        <p:nvSpPr>
          <p:cNvPr id="356" name="Google Shape;356;p40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1439862" y="2587664"/>
            <a:ext cx="9312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Code Demos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439862" y="2587664"/>
            <a:ext cx="9312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idx="2" type="body"/>
          </p:nvPr>
        </p:nvSpPr>
        <p:spPr>
          <a:xfrm>
            <a:off x="672850" y="1221400"/>
            <a:ext cx="10911000" cy="480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Our paper illustrated the power of Dense Networks, especially when they modernized the architecture and training formula.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They coined their improvements as the “RDNet” or Reloaded DenseNet. Their model was able to achieve state-of-the-art accuracy for classifying images within the ImageNet-1k dataset.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/>
              <a:t>Project Pipeline: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Transfer Learned RDNet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Quantized RDNet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Performed </a:t>
            </a:r>
            <a:r>
              <a:rPr lang="en-US" sz="1900"/>
              <a:t>Adversarial</a:t>
            </a:r>
            <a:r>
              <a:rPr lang="en-US" sz="1900"/>
              <a:t> Attacks on RDNet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Tested Preprocessing techniques to mitigate attacks</a:t>
            </a:r>
            <a:endParaRPr sz="1900"/>
          </a:p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Architecture</a:t>
            </a:r>
            <a:endParaRPr/>
          </a:p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46" y="1236834"/>
            <a:ext cx="8575499" cy="43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2" type="body"/>
          </p:nvPr>
        </p:nvSpPr>
        <p:spPr>
          <a:xfrm>
            <a:off x="672850" y="1221400"/>
            <a:ext cx="10911000" cy="480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We first decided to take the architecture used for ImageNet-1k and attempt to </a:t>
            </a:r>
            <a:r>
              <a:rPr lang="en-US" sz="1900"/>
              <a:t>transition</a:t>
            </a:r>
            <a:r>
              <a:rPr lang="en-US" sz="1900"/>
              <a:t> that model to </a:t>
            </a:r>
            <a:r>
              <a:rPr lang="en-US" sz="1900"/>
              <a:t>CIFAR 10</a:t>
            </a:r>
            <a:r>
              <a:rPr lang="en-US" sz="1900"/>
              <a:t> classification.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First, we needed to redefine the classifier head within RDNet (Switching from 1k to 10 classes)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Next, we trained on 45k training samples from CIFAR10 and Validating on 5k images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/>
              <a:t>Results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Achieved 93.86% accuracy on the CIFAR10 dataset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/>
              <a:t>Workflow: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Find </a:t>
            </a:r>
            <a:r>
              <a:rPr lang="en-US" sz="1900"/>
              <a:t>pre trained</a:t>
            </a:r>
            <a:r>
              <a:rPr lang="en-US" sz="1900"/>
              <a:t> model on ImageNet-1k on HuggingFace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Transfer that pretrained model to CIFAR10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Fine-tune on CIFAR10 testing data</a:t>
            </a:r>
            <a:endParaRPr sz="1900"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 to CIFAR10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Transfer-Learning Results</a:t>
            </a:r>
            <a:endParaRPr/>
          </a:p>
        </p:txBody>
      </p:sp>
      <p:sp>
        <p:nvSpPr>
          <p:cNvPr id="168" name="Google Shape;168;p20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 title="RDNet_Tiny_accur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313" y="1689839"/>
            <a:ext cx="4637783" cy="34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 title="RDNet_Tiny_lo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49" y="1723963"/>
            <a:ext cx="4637773" cy="34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Tuning Observations</a:t>
            </a:r>
            <a:endParaRPr/>
          </a:p>
        </p:txBody>
      </p:sp>
      <p:sp>
        <p:nvSpPr>
          <p:cNvPr id="177" name="Google Shape;177;p21"/>
          <p:cNvSpPr txBox="1"/>
          <p:nvPr>
            <p:ph idx="3" type="body"/>
          </p:nvPr>
        </p:nvSpPr>
        <p:spPr>
          <a:xfrm>
            <a:off x="6862410" y="6311041"/>
            <a:ext cx="4527600" cy="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 title="RDNet_Tiny_FineTune_accur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75" y="1344500"/>
            <a:ext cx="5558676" cy="4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 title="RDNet_Tiny_FineTune_lo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50" y="1293653"/>
            <a:ext cx="5694259" cy="42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Our first proposed improvement for RDNet was quantizing the model, reducing its size from the original ~85MB size.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Quantization looks to reduce the size of the model, so as to allow the model to be deployable on smaller and smaller devices.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Quantizing RDNet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50" y="3126100"/>
            <a:ext cx="3753450" cy="26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2" type="body"/>
          </p:nvPr>
        </p:nvSpPr>
        <p:spPr>
          <a:xfrm>
            <a:off x="672847" y="1406525"/>
            <a:ext cx="10911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First, we began by using the “dynamic_quantization” method provided PyTorch’s quantization submodule.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This method was not very effective on the RDNetTiny Architecture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Only the single Linear Layer (classifier head) is being quantized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672847" y="545394"/>
            <a:ext cx="10911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Quantization (PyTorch Dynamic)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6534" l="0" r="0" t="15297"/>
          <a:stretch/>
        </p:blipFill>
        <p:spPr>
          <a:xfrm>
            <a:off x="1967725" y="3429000"/>
            <a:ext cx="8256550" cy="1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/>
          <p:nvPr/>
        </p:nvSpPr>
        <p:spPr>
          <a:xfrm>
            <a:off x="8890725" y="4078700"/>
            <a:ext cx="1077300" cy="973800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